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07e5bff66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b07e5bff66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07e5bff66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b07e5bff66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07e5bff66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b07e5bff66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07e5bff66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b07e5bff66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07e5bff66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b07e5bff66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0b7065b41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b0b7065b41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06ca8d2ec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06ca8d2ec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b06ca8d2ec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06ca8d2ec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06ca8d2ec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b06ca8d2ec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0c153a71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b0c153a71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b0c153a71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07e5bff66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b07e5bff66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07e5bff66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b07e5bff66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07e5bff66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b07e5bff66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>
  <p:cSld name="Title Slide Whit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" y="0"/>
            <a:ext cx="12188948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658368" y="3968496"/>
            <a:ext cx="66384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0" i="0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658368" y="1490472"/>
            <a:ext cx="66384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6000"/>
              <a:buFont typeface="Arial"/>
              <a:buNone/>
              <a:defRPr b="1" i="0" sz="6000" cap="none">
                <a:solidFill>
                  <a:srgbClr val="005BB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066" y="5084683"/>
            <a:ext cx="7478708" cy="1068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ue">
  <p:cSld name="Title Slide Blu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" y="0"/>
            <a:ext cx="121889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58368" y="3968496"/>
            <a:ext cx="66384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0"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type="ctrTitle"/>
          </p:nvPr>
        </p:nvSpPr>
        <p:spPr>
          <a:xfrm>
            <a:off x="658368" y="1490472"/>
            <a:ext cx="66384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066" y="5084683"/>
            <a:ext cx="7478708" cy="1068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White">
  <p:cSld name="Divider Slide Whit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889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type="ctrTitle"/>
          </p:nvPr>
        </p:nvSpPr>
        <p:spPr>
          <a:xfrm>
            <a:off x="658368" y="1490663"/>
            <a:ext cx="66384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6000"/>
              <a:buFont typeface="Arial"/>
              <a:buNone/>
              <a:defRPr b="1" i="0" sz="6000" cap="none">
                <a:solidFill>
                  <a:srgbClr val="005BB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658368" y="3970337"/>
            <a:ext cx="66384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0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347" y="1792"/>
            <a:ext cx="6572362" cy="938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Blue">
  <p:cSld name="Divider Slide Blu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88948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>
            <p:ph type="ctrTitle"/>
          </p:nvPr>
        </p:nvSpPr>
        <p:spPr>
          <a:xfrm>
            <a:off x="658368" y="1490663"/>
            <a:ext cx="66384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658368" y="3970337"/>
            <a:ext cx="66384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347" y="1792"/>
            <a:ext cx="6572362" cy="938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 Text">
  <p:cSld name="1 Column 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569468" y="2189263"/>
            <a:ext cx="64029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9E9E9E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9E9E9E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566928" y="1316736"/>
            <a:ext cx="105156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Text">
  <p:cSld name="2 Column 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566928" y="2185416"/>
            <a:ext cx="4179900" cy="3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9E9E9E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9E9E9E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2" type="body"/>
          </p:nvPr>
        </p:nvSpPr>
        <p:spPr>
          <a:xfrm>
            <a:off x="5029200" y="2185416"/>
            <a:ext cx="4179900" cy="3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9E9E9E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9E9E9E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type="title"/>
          </p:nvPr>
        </p:nvSpPr>
        <p:spPr>
          <a:xfrm>
            <a:off x="566928" y="1316736"/>
            <a:ext cx="105156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ed List">
  <p:cSld name="Bulleted Lis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566928" y="2185416"/>
            <a:ext cx="8557800" cy="3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Autofit/>
          </a:bodyPr>
          <a:lstStyle>
            <a:lvl1pPr indent="-367030" lvl="0" marL="4572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ts val="2180"/>
              <a:buFont typeface="Arial"/>
              <a:buChar char="•"/>
              <a:defRPr b="0" i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9E9E9E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9E9E9E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566928" y="1316736"/>
            <a:ext cx="105156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3 level Bullet List">
  <p:cSld name=" 3 level Bullet Lis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566928" y="2185416"/>
            <a:ext cx="96789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35294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ts val="1700"/>
              <a:buFont typeface="Arial"/>
              <a:buNone/>
              <a:defRPr b="1" sz="1700">
                <a:solidFill>
                  <a:srgbClr val="005BB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Merriweather Sans"/>
              <a:buChar char="-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1800"/>
              <a:buChar char="●"/>
              <a:defRPr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005BBB"/>
              </a:buClr>
              <a:buSzPts val="1800"/>
              <a:buChar char="○"/>
              <a:defRPr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type="title"/>
          </p:nvPr>
        </p:nvSpPr>
        <p:spPr>
          <a:xfrm>
            <a:off x="566928" y="1316736"/>
            <a:ext cx="105156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Photo">
  <p:cSld name="Text and Phot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>
            <p:ph idx="2" type="pic"/>
          </p:nvPr>
        </p:nvSpPr>
        <p:spPr>
          <a:xfrm>
            <a:off x="5473700" y="1143001"/>
            <a:ext cx="6718200" cy="5718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" type="body"/>
          </p:nvPr>
        </p:nvSpPr>
        <p:spPr>
          <a:xfrm>
            <a:off x="569469" y="2189263"/>
            <a:ext cx="4002600" cy="27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9E9E9E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9E9E9E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type="title"/>
          </p:nvPr>
        </p:nvSpPr>
        <p:spPr>
          <a:xfrm>
            <a:off x="566928" y="1316736"/>
            <a:ext cx="45315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1" name="Google Shape;91;p21"/>
          <p:cNvSpPr/>
          <p:nvPr>
            <p:ph idx="3" type="pic"/>
          </p:nvPr>
        </p:nvSpPr>
        <p:spPr>
          <a:xfrm>
            <a:off x="5626100" y="1295401"/>
            <a:ext cx="6718200" cy="5718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3 Photos">
  <p:cSld name="Text and 3 Photo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>
            <p:ph idx="2" type="pic"/>
          </p:nvPr>
        </p:nvSpPr>
        <p:spPr>
          <a:xfrm>
            <a:off x="5473699" y="1143001"/>
            <a:ext cx="6718200" cy="28554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2"/>
          <p:cNvSpPr/>
          <p:nvPr>
            <p:ph idx="3" type="pic"/>
          </p:nvPr>
        </p:nvSpPr>
        <p:spPr>
          <a:xfrm>
            <a:off x="5473699" y="3998296"/>
            <a:ext cx="3429000" cy="28575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2"/>
          <p:cNvSpPr/>
          <p:nvPr>
            <p:ph idx="4" type="pic"/>
          </p:nvPr>
        </p:nvSpPr>
        <p:spPr>
          <a:xfrm>
            <a:off x="8902701" y="3998296"/>
            <a:ext cx="3289200" cy="28575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569469" y="2189263"/>
            <a:ext cx="4002600" cy="27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9E9E9E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9E9E9E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type="title"/>
          </p:nvPr>
        </p:nvSpPr>
        <p:spPr>
          <a:xfrm>
            <a:off x="566928" y="1316736"/>
            <a:ext cx="45315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Width Photo">
  <p:cSld name="Full Width Photo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>
            <p:ph idx="2" type="pic"/>
          </p:nvPr>
        </p:nvSpPr>
        <p:spPr>
          <a:xfrm>
            <a:off x="0" y="1143001"/>
            <a:ext cx="12192000" cy="5718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Chart">
  <p:cSld name="Text and Char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/>
          <p:nvPr>
            <p:ph idx="2" type="chart"/>
          </p:nvPr>
        </p:nvSpPr>
        <p:spPr>
          <a:xfrm>
            <a:off x="5098987" y="1320800"/>
            <a:ext cx="6388200" cy="4465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1800"/>
              <a:buFont typeface="Merriweather Sans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4"/>
          <p:cNvSpPr txBox="1"/>
          <p:nvPr>
            <p:ph idx="1" type="body"/>
          </p:nvPr>
        </p:nvSpPr>
        <p:spPr>
          <a:xfrm>
            <a:off x="569469" y="2189263"/>
            <a:ext cx="4002600" cy="27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9E9E9E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9E9E9E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E9E9E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rgbClr val="9E9E9E"/>
              </a:buClr>
              <a:buSzPts val="1600"/>
              <a:buNone/>
              <a:defRPr sz="1600">
                <a:solidFill>
                  <a:srgbClr val="9E9E9E"/>
                </a:solidFill>
              </a:defRPr>
            </a:lvl9pPr>
          </a:lstStyle>
          <a:p/>
        </p:txBody>
      </p:sp>
      <p:sp>
        <p:nvSpPr>
          <p:cNvPr id="103" name="Google Shape;103;p24"/>
          <p:cNvSpPr txBox="1"/>
          <p:nvPr>
            <p:ph type="title"/>
          </p:nvPr>
        </p:nvSpPr>
        <p:spPr>
          <a:xfrm>
            <a:off x="566928" y="1316736"/>
            <a:ext cx="45315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idx="1" type="body"/>
          </p:nvPr>
        </p:nvSpPr>
        <p:spPr>
          <a:xfrm>
            <a:off x="111725" y="2236998"/>
            <a:ext cx="66384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SzPts val="2800"/>
              <a:buNone/>
            </a:pPr>
            <a:r>
              <a:rPr lang="en-US" sz="4100"/>
              <a:t>project by:</a:t>
            </a:r>
            <a:endParaRPr sz="4100"/>
          </a:p>
        </p:txBody>
      </p:sp>
      <p:sp>
        <p:nvSpPr>
          <p:cNvPr id="110" name="Google Shape;110;p26"/>
          <p:cNvSpPr txBox="1"/>
          <p:nvPr>
            <p:ph type="ctrTitle"/>
          </p:nvPr>
        </p:nvSpPr>
        <p:spPr>
          <a:xfrm>
            <a:off x="111725" y="1242400"/>
            <a:ext cx="111444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5700"/>
              <a:t>Fake News Classifier</a:t>
            </a:r>
            <a:endParaRPr sz="5700"/>
          </a:p>
        </p:txBody>
      </p:sp>
      <p:sp>
        <p:nvSpPr>
          <p:cNvPr id="111" name="Google Shape;111;p26"/>
          <p:cNvSpPr txBox="1"/>
          <p:nvPr/>
        </p:nvSpPr>
        <p:spPr>
          <a:xfrm>
            <a:off x="2435175" y="2981400"/>
            <a:ext cx="49113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</a:rPr>
              <a:t>Carlos Castano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</a:rPr>
              <a:t>DeVante Frederick</a:t>
            </a:r>
            <a:endParaRPr sz="3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</a:rPr>
              <a:t>Manasa Sai Challa</a:t>
            </a:r>
            <a:endParaRPr sz="3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/>
          <p:nvPr>
            <p:ph idx="2" type="pic"/>
          </p:nvPr>
        </p:nvSpPr>
        <p:spPr>
          <a:xfrm>
            <a:off x="5473700" y="1143001"/>
            <a:ext cx="6718200" cy="5718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5"/>
          <p:cNvSpPr txBox="1"/>
          <p:nvPr>
            <p:ph idx="1" type="body"/>
          </p:nvPr>
        </p:nvSpPr>
        <p:spPr>
          <a:xfrm>
            <a:off x="569469" y="2189263"/>
            <a:ext cx="4002600" cy="27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The sentences needs to be </a:t>
            </a:r>
            <a:r>
              <a:rPr lang="en-US" sz="1600"/>
              <a:t> tokenized </a:t>
            </a:r>
            <a:endParaRPr sz="1600"/>
          </a:p>
          <a:p>
            <a:pPr indent="-330200" lvl="0" marL="45720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This marks the </a:t>
            </a:r>
            <a:r>
              <a:rPr lang="en-US" sz="1600"/>
              <a:t>beginning</a:t>
            </a:r>
            <a:r>
              <a:rPr lang="en-US" sz="1600"/>
              <a:t> and end of the </a:t>
            </a:r>
            <a:r>
              <a:rPr lang="en-US" sz="1600"/>
              <a:t>sentence</a:t>
            </a:r>
            <a:endParaRPr sz="1600"/>
          </a:p>
          <a:p>
            <a:pPr indent="-330200" lvl="0" marL="45720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Numerical values can the be hashed from the sentence and put into a 2d matrix</a:t>
            </a:r>
            <a:endParaRPr sz="1600"/>
          </a:p>
        </p:txBody>
      </p:sp>
      <p:sp>
        <p:nvSpPr>
          <p:cNvPr id="181" name="Google Shape;181;p35"/>
          <p:cNvSpPr txBox="1"/>
          <p:nvPr>
            <p:ph type="title"/>
          </p:nvPr>
        </p:nvSpPr>
        <p:spPr>
          <a:xfrm>
            <a:off x="569468" y="1320800"/>
            <a:ext cx="42687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lang="en-US"/>
              <a:t>Tokenizing Sentences</a:t>
            </a:r>
            <a:endParaRPr b="1"/>
          </a:p>
        </p:txBody>
      </p:sp>
      <p:pic>
        <p:nvPicPr>
          <p:cNvPr id="182" name="Google Shape;1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700" y="1103450"/>
            <a:ext cx="6718203" cy="5718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/>
          <p:nvPr>
            <p:ph idx="2" type="pic"/>
          </p:nvPr>
        </p:nvSpPr>
        <p:spPr>
          <a:xfrm>
            <a:off x="5473700" y="1143001"/>
            <a:ext cx="6718200" cy="5718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6"/>
          <p:cNvSpPr txBox="1"/>
          <p:nvPr>
            <p:ph idx="1" type="body"/>
          </p:nvPr>
        </p:nvSpPr>
        <p:spPr>
          <a:xfrm>
            <a:off x="569469" y="2189263"/>
            <a:ext cx="4002600" cy="27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CNN for Text Classifier used word2Vec for embeddings, and a custom CNN architecture of  3 hidden layers. </a:t>
            </a:r>
            <a:endParaRPr sz="1600"/>
          </a:p>
        </p:txBody>
      </p:sp>
      <p:sp>
        <p:nvSpPr>
          <p:cNvPr id="189" name="Google Shape;189;p36"/>
          <p:cNvSpPr txBox="1"/>
          <p:nvPr>
            <p:ph type="title"/>
          </p:nvPr>
        </p:nvSpPr>
        <p:spPr>
          <a:xfrm>
            <a:off x="569468" y="1320800"/>
            <a:ext cx="42687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lang="en-US"/>
              <a:t>CNN for Text Classifier</a:t>
            </a:r>
            <a:endParaRPr b="1"/>
          </a:p>
        </p:txBody>
      </p:sp>
      <p:pic>
        <p:nvPicPr>
          <p:cNvPr id="190" name="Google Shape;1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700" y="1143000"/>
            <a:ext cx="6718202" cy="571500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/>
          <p:nvPr>
            <p:ph idx="2" type="pic"/>
          </p:nvPr>
        </p:nvSpPr>
        <p:spPr>
          <a:xfrm>
            <a:off x="5473700" y="1143001"/>
            <a:ext cx="6718200" cy="5718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7"/>
          <p:cNvSpPr txBox="1"/>
          <p:nvPr>
            <p:ph idx="1" type="body"/>
          </p:nvPr>
        </p:nvSpPr>
        <p:spPr>
          <a:xfrm>
            <a:off x="569469" y="2189263"/>
            <a:ext cx="4002600" cy="27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Text Classifier showed a text accuracy of 73%, which is higher than the Image Classifier. </a:t>
            </a:r>
            <a:endParaRPr/>
          </a:p>
          <a:p>
            <a:pPr indent="-342900" lvl="0" marL="45720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This is expected as Fakeedit experienced the same results in </a:t>
            </a:r>
            <a:r>
              <a:rPr lang="en-US"/>
              <a:t>their</a:t>
            </a:r>
            <a:r>
              <a:rPr lang="en-US"/>
              <a:t> research.</a:t>
            </a:r>
            <a:endParaRPr/>
          </a:p>
        </p:txBody>
      </p:sp>
      <p:sp>
        <p:nvSpPr>
          <p:cNvPr id="197" name="Google Shape;197;p37"/>
          <p:cNvSpPr txBox="1"/>
          <p:nvPr>
            <p:ph type="title"/>
          </p:nvPr>
        </p:nvSpPr>
        <p:spPr>
          <a:xfrm>
            <a:off x="569468" y="1320800"/>
            <a:ext cx="42687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lang="en-US"/>
              <a:t>Text Classifier results</a:t>
            </a:r>
            <a:endParaRPr b="1"/>
          </a:p>
        </p:txBody>
      </p:sp>
      <p:pic>
        <p:nvPicPr>
          <p:cNvPr id="198" name="Google Shape;1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350" y="1143000"/>
            <a:ext cx="7143351" cy="5718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>
            <p:ph idx="1" type="body"/>
          </p:nvPr>
        </p:nvSpPr>
        <p:spPr>
          <a:xfrm>
            <a:off x="566928" y="2185416"/>
            <a:ext cx="96789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8"/>
          <p:cNvSpPr txBox="1"/>
          <p:nvPr>
            <p:ph type="title"/>
          </p:nvPr>
        </p:nvSpPr>
        <p:spPr>
          <a:xfrm>
            <a:off x="569468" y="1320800"/>
            <a:ext cx="10515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lang="en-US" u="sng"/>
              <a:t>Multimodal Model</a:t>
            </a:r>
            <a:endParaRPr b="1" u="sng"/>
          </a:p>
        </p:txBody>
      </p:sp>
      <p:pic>
        <p:nvPicPr>
          <p:cNvPr id="205" name="Google Shape;2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75" y="2185425"/>
            <a:ext cx="10107052" cy="427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/>
          <p:nvPr>
            <p:ph idx="2" type="pic"/>
          </p:nvPr>
        </p:nvSpPr>
        <p:spPr>
          <a:xfrm>
            <a:off x="5473700" y="1143001"/>
            <a:ext cx="6718200" cy="5718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9"/>
          <p:cNvSpPr txBox="1"/>
          <p:nvPr>
            <p:ph idx="1" type="body"/>
          </p:nvPr>
        </p:nvSpPr>
        <p:spPr>
          <a:xfrm>
            <a:off x="569469" y="2189263"/>
            <a:ext cx="4002600" cy="27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Using a final layer, we concatenate the two inputs of image and text. </a:t>
            </a:r>
            <a:endParaRPr/>
          </a:p>
          <a:p>
            <a:pPr indent="-342900" lvl="0" marL="45720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This Concatenation of the two inputs leads two a multimodal classification </a:t>
            </a:r>
            <a:r>
              <a:rPr lang="en-US"/>
              <a:t>architecture.</a:t>
            </a:r>
            <a:r>
              <a:rPr lang="en-US"/>
              <a:t>   </a:t>
            </a:r>
            <a:endParaRPr/>
          </a:p>
        </p:txBody>
      </p:sp>
      <p:sp>
        <p:nvSpPr>
          <p:cNvPr id="212" name="Google Shape;212;p39"/>
          <p:cNvSpPr txBox="1"/>
          <p:nvPr>
            <p:ph type="title"/>
          </p:nvPr>
        </p:nvSpPr>
        <p:spPr>
          <a:xfrm>
            <a:off x="569468" y="1320800"/>
            <a:ext cx="42687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lang="en-US" u="sng"/>
              <a:t>Concatenate</a:t>
            </a:r>
            <a:endParaRPr b="1" u="sng"/>
          </a:p>
        </p:txBody>
      </p:sp>
      <p:pic>
        <p:nvPicPr>
          <p:cNvPr id="213" name="Google Shape;2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75" y="50500"/>
            <a:ext cx="7619824" cy="680749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/>
          <p:nvPr>
            <p:ph idx="1" type="body"/>
          </p:nvPr>
        </p:nvSpPr>
        <p:spPr>
          <a:xfrm>
            <a:off x="569469" y="2189263"/>
            <a:ext cx="4002600" cy="27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4810 new image/text sets were used to evaluate overall system accuracy.</a:t>
            </a:r>
            <a:endParaRPr/>
          </a:p>
          <a:p>
            <a:pPr indent="-342900" lvl="0" marL="45720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Out of the 4810 image/texts sets, 3,222 image/text sets were labeled correctly by the multimodal classifier.</a:t>
            </a:r>
            <a:endParaRPr/>
          </a:p>
        </p:txBody>
      </p:sp>
      <p:sp>
        <p:nvSpPr>
          <p:cNvPr id="219" name="Google Shape;219;p40"/>
          <p:cNvSpPr txBox="1"/>
          <p:nvPr>
            <p:ph type="title"/>
          </p:nvPr>
        </p:nvSpPr>
        <p:spPr>
          <a:xfrm>
            <a:off x="569468" y="1320800"/>
            <a:ext cx="42687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lang="en-US" u="sng"/>
              <a:t>Multimodal Results /Demo</a:t>
            </a:r>
            <a:endParaRPr b="1" u="sng"/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175" y="4260550"/>
            <a:ext cx="3733800" cy="26479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" name="Google Shape;2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1968" y="4260550"/>
            <a:ext cx="36766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75" y="3244550"/>
            <a:ext cx="767655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5093" y="112000"/>
            <a:ext cx="5638441" cy="29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idx="1" type="body"/>
          </p:nvPr>
        </p:nvSpPr>
        <p:spPr>
          <a:xfrm>
            <a:off x="569475" y="1507675"/>
            <a:ext cx="7065300" cy="293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Proper hardware and system requirements are </a:t>
            </a:r>
            <a:r>
              <a:rPr lang="en-US"/>
              <a:t>necessary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Without this, processes and runtimes can become exponentially longer and worse.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During this project our hardware was an extremely limiting factor in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This would eventually impact us on our baseline extension</a:t>
            </a:r>
            <a:endParaRPr/>
          </a:p>
        </p:txBody>
      </p:sp>
      <p:sp>
        <p:nvSpPr>
          <p:cNvPr id="230" name="Google Shape;230;p41"/>
          <p:cNvSpPr txBox="1"/>
          <p:nvPr>
            <p:ph type="title"/>
          </p:nvPr>
        </p:nvSpPr>
        <p:spPr>
          <a:xfrm>
            <a:off x="569475" y="374775"/>
            <a:ext cx="5016000" cy="86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Problems and Issues</a:t>
            </a:r>
            <a:endParaRPr b="1" u="sng"/>
          </a:p>
        </p:txBody>
      </p:sp>
      <p:pic>
        <p:nvPicPr>
          <p:cNvPr id="231" name="Google Shape;2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750" y="1535369"/>
            <a:ext cx="4851001" cy="2882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900" y="3982600"/>
            <a:ext cx="4705949" cy="27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1"/>
          <p:cNvSpPr txBox="1"/>
          <p:nvPr/>
        </p:nvSpPr>
        <p:spPr>
          <a:xfrm>
            <a:off x="6015200" y="4544450"/>
            <a:ext cx="5767200" cy="21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An Intel i9 </a:t>
            </a:r>
            <a:r>
              <a:rPr lang="en-US" sz="1800"/>
              <a:t>processor</a:t>
            </a:r>
            <a:r>
              <a:rPr lang="en-US" sz="1800"/>
              <a:t> can struggle with some of the basic ML libraries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Super computers are required to be able to compute and process large amounts of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These super computers can cost up to $40,000 USD and more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type="title"/>
          </p:nvPr>
        </p:nvSpPr>
        <p:spPr>
          <a:xfrm>
            <a:off x="2024575" y="199775"/>
            <a:ext cx="115104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-US" sz="7900" u="sng">
                <a:solidFill>
                  <a:srgbClr val="000000"/>
                </a:solidFill>
                <a:highlight>
                  <a:srgbClr val="FFFFFF"/>
                </a:highlight>
              </a:rPr>
              <a:t>Baseline </a:t>
            </a:r>
            <a:r>
              <a:rPr lang="en-US" sz="7900" u="sng">
                <a:solidFill>
                  <a:srgbClr val="000000"/>
                </a:solidFill>
                <a:highlight>
                  <a:srgbClr val="FFFFFF"/>
                </a:highlight>
              </a:rPr>
              <a:t>Extension</a:t>
            </a:r>
            <a:endParaRPr sz="7900" u="sng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/>
        </p:nvSpPr>
        <p:spPr>
          <a:xfrm>
            <a:off x="110975" y="155350"/>
            <a:ext cx="118740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 u="sng">
                <a:highlight>
                  <a:srgbClr val="FFFFFF"/>
                </a:highlight>
              </a:rPr>
              <a:t>Data </a:t>
            </a:r>
            <a:r>
              <a:rPr b="1" lang="en-US" sz="4100" u="sng">
                <a:highlight>
                  <a:srgbClr val="FFFFFF"/>
                </a:highlight>
              </a:rPr>
              <a:t>Augmentation</a:t>
            </a:r>
            <a:endParaRPr b="1" sz="4100" u="sng">
              <a:highlight>
                <a:srgbClr val="FFFFFF"/>
              </a:highlight>
            </a:endParaRPr>
          </a:p>
        </p:txBody>
      </p:sp>
      <p:sp>
        <p:nvSpPr>
          <p:cNvPr id="244" name="Google Shape;244;p43"/>
          <p:cNvSpPr txBox="1"/>
          <p:nvPr/>
        </p:nvSpPr>
        <p:spPr>
          <a:xfrm>
            <a:off x="221950" y="1376050"/>
            <a:ext cx="11452200" cy="3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>
                <a:highlight>
                  <a:srgbClr val="FFFFFF"/>
                </a:highlight>
              </a:rPr>
              <a:t>Data Augmentation is an effective way of achieving higher accuracy with limited hardware constraints.</a:t>
            </a:r>
            <a:endParaRPr sz="2200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>
                <a:highlight>
                  <a:srgbClr val="FFFFFF"/>
                </a:highlight>
              </a:rPr>
              <a:t>Multiple different methods can be used to achieve higher accuracy</a:t>
            </a:r>
            <a:endParaRPr sz="2200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>
                <a:highlight>
                  <a:srgbClr val="FFFFFF"/>
                </a:highlight>
              </a:rPr>
              <a:t>In order to assure maximum efficiency, methods being used should align with what data is be classified</a:t>
            </a:r>
            <a:endParaRPr sz="22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idx="1" type="body"/>
          </p:nvPr>
        </p:nvSpPr>
        <p:spPr>
          <a:xfrm>
            <a:off x="608600" y="1334149"/>
            <a:ext cx="4002600" cy="53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Flip/Rotation</a:t>
            </a:r>
            <a:r>
              <a:rPr lang="en-US"/>
              <a:t> - Rotating the image on its axis and </a:t>
            </a:r>
            <a:r>
              <a:rPr lang="en-US"/>
              <a:t>flipping</a:t>
            </a:r>
            <a:r>
              <a:rPr lang="en-US"/>
              <a:t> it</a:t>
            </a:r>
            <a:endParaRPr/>
          </a:p>
          <a:p>
            <a:pPr indent="-342900" lvl="0" marL="45720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Scale</a:t>
            </a:r>
            <a:r>
              <a:rPr lang="en-US"/>
              <a:t> - Making the image larger or smaller</a:t>
            </a:r>
            <a:endParaRPr/>
          </a:p>
          <a:p>
            <a:pPr indent="-342900" lvl="0" marL="45720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Crop</a:t>
            </a:r>
            <a:r>
              <a:rPr lang="en-US"/>
              <a:t> - Focusing on a </a:t>
            </a:r>
            <a:r>
              <a:rPr lang="en-US"/>
              <a:t>individual</a:t>
            </a:r>
            <a:r>
              <a:rPr lang="en-US"/>
              <a:t> section of the image</a:t>
            </a:r>
            <a:endParaRPr/>
          </a:p>
          <a:p>
            <a:pPr indent="-342900" lvl="0" marL="45720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Translation </a:t>
            </a:r>
            <a:r>
              <a:rPr lang="en-US"/>
              <a:t>- Moving the </a:t>
            </a:r>
            <a:r>
              <a:rPr lang="en-US"/>
              <a:t>primary</a:t>
            </a:r>
            <a:r>
              <a:rPr lang="en-US"/>
              <a:t> aspect of the image within its borders</a:t>
            </a:r>
            <a:endParaRPr/>
          </a:p>
          <a:p>
            <a:pPr indent="-342900" lvl="0" marL="45720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Reflect </a:t>
            </a:r>
            <a:r>
              <a:rPr lang="en-US"/>
              <a:t>- Reflecting the image along its designated axis boundary </a:t>
            </a:r>
            <a:endParaRPr/>
          </a:p>
          <a:p>
            <a:pPr indent="0" lvl="0" marL="0" rtl="0" algn="l">
              <a:lnSpc>
                <a:spcPct val="144444"/>
              </a:lnSpc>
              <a:spcBef>
                <a:spcPts val="1000"/>
              </a:spcBef>
              <a:spcAft>
                <a:spcPts val="21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50" name="Google Shape;250;p44"/>
          <p:cNvSpPr txBox="1"/>
          <p:nvPr>
            <p:ph type="title"/>
          </p:nvPr>
        </p:nvSpPr>
        <p:spPr>
          <a:xfrm>
            <a:off x="2607604" y="465650"/>
            <a:ext cx="6976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lang="en-US" u="sng"/>
              <a:t>Data Augmentation Methods</a:t>
            </a:r>
            <a:endParaRPr b="1" u="sng"/>
          </a:p>
        </p:txBody>
      </p:sp>
      <p:sp>
        <p:nvSpPr>
          <p:cNvPr id="251" name="Google Shape;251;p44"/>
          <p:cNvSpPr/>
          <p:nvPr/>
        </p:nvSpPr>
        <p:spPr>
          <a:xfrm rot="10800000">
            <a:off x="4438485" y="5120441"/>
            <a:ext cx="172724" cy="797066"/>
          </a:xfrm>
          <a:custGeom>
            <a:rect b="b" l="l" r="r" t="t"/>
            <a:pathLst>
              <a:path extrusionOk="0" h="1641711" w="387439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609" y="1334150"/>
            <a:ext cx="7275992" cy="5024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idx="1" type="body"/>
          </p:nvPr>
        </p:nvSpPr>
        <p:spPr>
          <a:xfrm>
            <a:off x="0" y="3067500"/>
            <a:ext cx="69204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rate at which information can be accessed has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increased exponentially over the past century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Misinformation such as fake news or propaganda can now be spread faster than ever.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This could impact politics, public figures, businesses and general health.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different AI algorithms and models that can detect and flag such information as fake news. </a:t>
            </a:r>
            <a:endParaRPr sz="2200"/>
          </a:p>
        </p:txBody>
      </p:sp>
      <p:sp>
        <p:nvSpPr>
          <p:cNvPr id="118" name="Google Shape;118;p27"/>
          <p:cNvSpPr txBox="1"/>
          <p:nvPr>
            <p:ph type="title"/>
          </p:nvPr>
        </p:nvSpPr>
        <p:spPr>
          <a:xfrm>
            <a:off x="569468" y="180550"/>
            <a:ext cx="10515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lang="en-US" u="sng"/>
              <a:t>Abstract</a:t>
            </a:r>
            <a:endParaRPr b="1" u="sng"/>
          </a:p>
        </p:txBody>
      </p:sp>
      <p:pic>
        <p:nvPicPr>
          <p:cNvPr id="119" name="Google Shape;1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400" y="3851675"/>
            <a:ext cx="4762825" cy="30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276" y="0"/>
            <a:ext cx="5879575" cy="36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idx="1" type="body"/>
          </p:nvPr>
        </p:nvSpPr>
        <p:spPr>
          <a:xfrm>
            <a:off x="569477" y="1594357"/>
            <a:ext cx="5478900" cy="43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Transfer learning is another way to increase the performance of a model without the need for powerful hardware or large datasets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This </a:t>
            </a:r>
            <a:r>
              <a:rPr lang="en-US"/>
              <a:t>utilizes</a:t>
            </a:r>
            <a:r>
              <a:rPr lang="en-US"/>
              <a:t> the “knowledge” of a pretrained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This model will be </a:t>
            </a:r>
            <a:r>
              <a:rPr lang="en-US"/>
              <a:t>pre-trained</a:t>
            </a:r>
            <a:r>
              <a:rPr lang="en-US"/>
              <a:t> on a substantially larger data set than the one we have, making its performance better. </a:t>
            </a:r>
            <a:endParaRPr/>
          </a:p>
        </p:txBody>
      </p:sp>
      <p:sp>
        <p:nvSpPr>
          <p:cNvPr id="259" name="Google Shape;259;p45"/>
          <p:cNvSpPr txBox="1"/>
          <p:nvPr>
            <p:ph type="title"/>
          </p:nvPr>
        </p:nvSpPr>
        <p:spPr>
          <a:xfrm>
            <a:off x="569478" y="176486"/>
            <a:ext cx="4531500" cy="86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Transfer learning</a:t>
            </a:r>
            <a:endParaRPr b="1" u="sng"/>
          </a:p>
        </p:txBody>
      </p:sp>
      <p:pic>
        <p:nvPicPr>
          <p:cNvPr id="260" name="Google Shape;2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050" y="1594350"/>
            <a:ext cx="6009950" cy="323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>
            <p:ph type="title"/>
          </p:nvPr>
        </p:nvSpPr>
        <p:spPr>
          <a:xfrm>
            <a:off x="3760200" y="358250"/>
            <a:ext cx="4671600" cy="86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Citations References</a:t>
            </a:r>
            <a:endParaRPr u="sng"/>
          </a:p>
        </p:txBody>
      </p:sp>
      <p:sp>
        <p:nvSpPr>
          <p:cNvPr id="267" name="Google Shape;267;p46"/>
          <p:cNvSpPr txBox="1"/>
          <p:nvPr/>
        </p:nvSpPr>
        <p:spPr>
          <a:xfrm>
            <a:off x="380075" y="1652525"/>
            <a:ext cx="11501700" cy="46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556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Jain, Sarthak. “NanoNets : How to Use Deep Learning When You Have Limited Data.” </a:t>
            </a:r>
            <a:r>
              <a:rPr i="1" lang="en-US">
                <a:solidFill>
                  <a:schemeClr val="dk1"/>
                </a:solidFill>
              </a:rPr>
              <a:t>Medium</a:t>
            </a:r>
            <a:r>
              <a:rPr lang="en-US">
                <a:solidFill>
                  <a:schemeClr val="dk1"/>
                </a:solidFill>
              </a:rPr>
              <a:t>, NanoNets, 27 Mar. 2018, medium.com/nanonets/nanonets-how-to-use-deep-learning-when-you-have-limited-data-f68c0b512cab.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Alammar, Jay. “A Visual Guide to Using BERT for the First Time.” </a:t>
            </a:r>
            <a:r>
              <a:rPr i="1" lang="en-US">
                <a:solidFill>
                  <a:schemeClr val="dk1"/>
                </a:solidFill>
              </a:rPr>
              <a:t>A Visual Guide to Using BERT for the First Time – Jay Alammar – Visualizing Machine Learning One Concept at a Time.</a:t>
            </a:r>
            <a:r>
              <a:rPr lang="en-US">
                <a:solidFill>
                  <a:schemeClr val="dk1"/>
                </a:solidFill>
              </a:rPr>
              <a:t>, jalammar.github.io/a-visual-guide-to-using-bert-for-the-first-time/.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Gandhi, Arun. “Data Augmentation: How to Use Deep Learning When You Have Limited Data.” </a:t>
            </a:r>
            <a:r>
              <a:rPr i="1" lang="en-US">
                <a:solidFill>
                  <a:schemeClr val="dk1"/>
                </a:solidFill>
              </a:rPr>
              <a:t>AI &amp; Machine Learning Blog</a:t>
            </a:r>
            <a:r>
              <a:rPr lang="en-US">
                <a:solidFill>
                  <a:schemeClr val="dk1"/>
                </a:solidFill>
              </a:rPr>
              <a:t>, AI &amp; Machine Learning Blog, 6 Aug. 2019, nanonets.com/blog/data-augmentation-how-to-use-deep-learning-when-you-have-limited-data-part-2</a:t>
            </a:r>
            <a:r>
              <a:rPr lang="en-US" sz="1100">
                <a:solidFill>
                  <a:schemeClr val="dk1"/>
                </a:solidFill>
              </a:rPr>
              <a:t>/. </a:t>
            </a:r>
            <a:endParaRPr sz="1100">
              <a:solidFill>
                <a:schemeClr val="dk1"/>
              </a:solidFill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Github: https://github.com/DeVante018/Fake_News_Classifier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lang="en-US" u="sng"/>
              <a:t>Baseline</a:t>
            </a:r>
            <a:endParaRPr b="1" u="sng"/>
          </a:p>
        </p:txBody>
      </p:sp>
      <p:sp>
        <p:nvSpPr>
          <p:cNvPr id="126" name="Google Shape;126;p28"/>
          <p:cNvSpPr txBox="1"/>
          <p:nvPr/>
        </p:nvSpPr>
        <p:spPr>
          <a:xfrm>
            <a:off x="710600" y="2363125"/>
            <a:ext cx="7370400" cy="30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8"/>
          <p:cNvSpPr txBox="1"/>
          <p:nvPr/>
        </p:nvSpPr>
        <p:spPr>
          <a:xfrm>
            <a:off x="766925" y="2418725"/>
            <a:ext cx="10604100" cy="29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We used a subset of the data to work with and this data was sourced from Reddit.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These multimodal samples are used for our baseline experiments and for error analysis.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 samples in our dataset contain both text and images.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 The 3-way classification determines whether a sample is completely true, the sample is fake and contains text that is true (i.e. direct quotes from propaganda posters), or the sample is fake with false text.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idx="1" type="body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9"/>
          <p:cNvSpPr txBox="1"/>
          <p:nvPr>
            <p:ph type="title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lang="en-US" u="sng"/>
              <a:t>Image Classifier</a:t>
            </a:r>
            <a:endParaRPr b="1" u="sng"/>
          </a:p>
        </p:txBody>
      </p:sp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75" y="2232625"/>
            <a:ext cx="10694177" cy="4438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/>
          <p:nvPr>
            <p:ph idx="2" type="pic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0"/>
          <p:cNvSpPr txBox="1"/>
          <p:nvPr>
            <p:ph idx="1" type="body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First step in creating the image classifier we created weights and used ResNet50 for </a:t>
            </a:r>
            <a:r>
              <a:rPr lang="en-US"/>
              <a:t>transfer</a:t>
            </a:r>
            <a:r>
              <a:rPr lang="en-US"/>
              <a:t> learning.</a:t>
            </a:r>
            <a:endParaRPr/>
          </a:p>
          <a:p>
            <a:pPr indent="-342900" lvl="0" marL="45720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ResNet50 was used because it contains 50 </a:t>
            </a:r>
            <a:r>
              <a:rPr lang="en-US"/>
              <a:t>convolutional</a:t>
            </a:r>
            <a:r>
              <a:rPr lang="en-US"/>
              <a:t> layers, and is </a:t>
            </a:r>
            <a:r>
              <a:rPr lang="en-US"/>
              <a:t>appropriate</a:t>
            </a:r>
            <a:r>
              <a:rPr lang="en-US"/>
              <a:t> when working with larger image files. </a:t>
            </a:r>
            <a:endParaRPr/>
          </a:p>
          <a:p>
            <a:pPr indent="-342900" lvl="0" marL="45720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weights are saved into </a:t>
            </a:r>
            <a:r>
              <a:rPr lang="en-US"/>
              <a:t>bottleneck files</a:t>
            </a:r>
            <a:r>
              <a:rPr lang="en-US"/>
              <a:t> we created. </a:t>
            </a:r>
            <a:endParaRPr/>
          </a:p>
        </p:txBody>
      </p:sp>
      <p:sp>
        <p:nvSpPr>
          <p:cNvPr id="141" name="Google Shape;141;p30"/>
          <p:cNvSpPr txBox="1"/>
          <p:nvPr>
            <p:ph type="title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lang="en-US"/>
              <a:t>Creating Weights with ResNet50</a:t>
            </a:r>
            <a:endParaRPr b="1"/>
          </a:p>
        </p:txBody>
      </p:sp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07025"/>
            <a:ext cx="7620001" cy="571817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/>
          <p:nvPr>
            <p:ph idx="2" type="pic"/>
          </p:nvPr>
        </p:nvSpPr>
        <p:spPr>
          <a:xfrm>
            <a:off x="5473700" y="1143001"/>
            <a:ext cx="6718200" cy="57183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1"/>
          <p:cNvSpPr txBox="1"/>
          <p:nvPr>
            <p:ph idx="1" type="body"/>
          </p:nvPr>
        </p:nvSpPr>
        <p:spPr>
          <a:xfrm>
            <a:off x="569469" y="2189263"/>
            <a:ext cx="4002600" cy="27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First we created a sequential </a:t>
            </a:r>
            <a:r>
              <a:rPr lang="en-US"/>
              <a:t>model</a:t>
            </a:r>
            <a:r>
              <a:rPr lang="en-US"/>
              <a:t> that we flatten our data and added 3 hidden layers.</a:t>
            </a:r>
            <a:endParaRPr/>
          </a:p>
          <a:p>
            <a:pPr indent="-342900" lvl="0" marL="45720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Since we performed multilabel classification, the final activation had to be softmax.</a:t>
            </a:r>
            <a:endParaRPr/>
          </a:p>
        </p:txBody>
      </p:sp>
      <p:sp>
        <p:nvSpPr>
          <p:cNvPr id="149" name="Google Shape;149;p31"/>
          <p:cNvSpPr txBox="1"/>
          <p:nvPr>
            <p:ph type="title"/>
          </p:nvPr>
        </p:nvSpPr>
        <p:spPr>
          <a:xfrm>
            <a:off x="569468" y="1320800"/>
            <a:ext cx="42687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lang="en-US" u="sng"/>
              <a:t>Creating CNN</a:t>
            </a:r>
            <a:endParaRPr b="1" u="sng"/>
          </a:p>
        </p:txBody>
      </p:sp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800" y="1143000"/>
            <a:ext cx="6718200" cy="571830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-7" y="166700"/>
            <a:ext cx="10515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lang="en-US" u="sng"/>
              <a:t>Data and Experiments</a:t>
            </a:r>
            <a:endParaRPr b="1" u="sng"/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00" y="882800"/>
            <a:ext cx="40891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675" y="882800"/>
            <a:ext cx="420880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2"/>
          <p:cNvSpPr txBox="1"/>
          <p:nvPr/>
        </p:nvSpPr>
        <p:spPr>
          <a:xfrm>
            <a:off x="4971500" y="3950575"/>
            <a:ext cx="7057800" cy="18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data here shows that training data is fitting properly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Confusion Matrix show the strength and weaknesses between the classifiers ability to differentiate between the different classifications</a:t>
            </a:r>
            <a:endParaRPr sz="1800"/>
          </a:p>
        </p:txBody>
      </p:sp>
      <p:pic>
        <p:nvPicPr>
          <p:cNvPr id="159" name="Google Shape;15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3175" y="882800"/>
            <a:ext cx="3200200" cy="23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2" y="3762075"/>
            <a:ext cx="3848075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>
            <p:ph type="title"/>
          </p:nvPr>
        </p:nvSpPr>
        <p:spPr>
          <a:xfrm>
            <a:off x="577050" y="133150"/>
            <a:ext cx="10515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lang="en-US" sz="3000" u="sng"/>
              <a:t>Text Classifier</a:t>
            </a:r>
            <a:endParaRPr b="1" sz="3000" u="sng"/>
          </a:p>
        </p:txBody>
      </p:sp>
      <p:pic>
        <p:nvPicPr>
          <p:cNvPr id="166" name="Google Shape;1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25" y="660850"/>
            <a:ext cx="10298099" cy="566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/>
          <p:nvPr>
            <p:ph idx="1" type="body"/>
          </p:nvPr>
        </p:nvSpPr>
        <p:spPr>
          <a:xfrm>
            <a:off x="4749575" y="909950"/>
            <a:ext cx="72576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44444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In order to classify the text we needed to extract and </a:t>
            </a:r>
            <a:r>
              <a:rPr lang="en-US" sz="1600"/>
              <a:t>separate each file based on its classification value.</a:t>
            </a:r>
            <a:endParaRPr sz="1600"/>
          </a:p>
          <a:p>
            <a:pPr indent="-330200" lvl="0" marL="45720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Each sentence </a:t>
            </a:r>
            <a:r>
              <a:rPr lang="en-US" sz="1600"/>
              <a:t>needs to be extracted by its location in the line </a:t>
            </a:r>
            <a:r>
              <a:rPr lang="en-US" sz="1600"/>
              <a:t>separated</a:t>
            </a:r>
            <a:r>
              <a:rPr lang="en-US" sz="1600"/>
              <a:t> by ‘\t’ (tab)</a:t>
            </a:r>
            <a:endParaRPr sz="1600"/>
          </a:p>
          <a:p>
            <a:pPr indent="-330200" lvl="0" marL="45720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The model will then take this sentence and tokenize it for processing </a:t>
            </a:r>
            <a:endParaRPr sz="1600"/>
          </a:p>
        </p:txBody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199575" y="909950"/>
            <a:ext cx="42687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lang="en-US"/>
              <a:t>Extracting Text from TSV files</a:t>
            </a:r>
            <a:endParaRPr b="1"/>
          </a:p>
        </p:txBody>
      </p:sp>
      <p:pic>
        <p:nvPicPr>
          <p:cNvPr id="173" name="Google Shape;1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75" y="3426275"/>
            <a:ext cx="6769401" cy="29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600" y="3426274"/>
            <a:ext cx="4097775" cy="29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